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T Serif"/>
      <p:regular r:id="rId14"/>
    </p:embeddedFont>
    <p:embeddedFont>
      <p:font typeface="PT Serif"/>
      <p:regular r:id="rId15"/>
    </p:embeddedFont>
    <p:embeddedFont>
      <p:font typeface="PT Serif"/>
      <p:regular r:id="rId16"/>
    </p:embeddedFont>
    <p:embeddedFont>
      <p:font typeface="PT Serif"/>
      <p:regular r:id="rId17"/>
    </p:embeddedFont>
    <p:embeddedFont>
      <p:font typeface="DM Sans"/>
      <p:regular r:id="rId18"/>
    </p:embeddedFont>
    <p:embeddedFont>
      <p:font typeface="DM Sans"/>
      <p:regular r:id="rId19"/>
    </p:embeddedFont>
    <p:embeddedFont>
      <p:font typeface="DM Sans"/>
      <p:regular r:id="rId20"/>
    </p:embeddedFont>
    <p:embeddedFont>
      <p:font typeface="DM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91421"/>
            <a:ext cx="7556421" cy="2120979"/>
          </a:xfrm>
          <a:prstGeom prst="rect">
            <a:avLst/>
          </a:prstGeom>
          <a:noFill/>
          <a:ln/>
        </p:spPr>
        <p:txBody>
          <a:bodyPr wrap="square" lIns="0" tIns="0" rIns="0" bIns="0" rtlCol="0" anchor="t"/>
          <a:lstStyle/>
          <a:p>
            <a:pPr algn="l" indent="0" marL="0">
              <a:lnSpc>
                <a:spcPts val="5550"/>
              </a:lnSpc>
              <a:buNone/>
            </a:pPr>
            <a:r>
              <a:rPr lang="en-US" sz="4450" dirty="0">
                <a:solidFill>
                  <a:srgbClr val="020202"/>
                </a:solidFill>
                <a:latin typeface="PT Serif" pitchFamily="34" charset="0"/>
                <a:ea typeface="PT Serif" pitchFamily="34" charset="-122"/>
                <a:cs typeface="PT Serif" pitchFamily="34" charset="-120"/>
              </a:rPr>
              <a:t>Análise do Filme "Hacker" (Anonymous): Uma Imersão no Cibercrime</a:t>
            </a:r>
            <a:endParaRPr lang="en-US" sz="4450" dirty="0"/>
          </a:p>
        </p:txBody>
      </p:sp>
      <p:sp>
        <p:nvSpPr>
          <p:cNvPr id="4" name="Text 1"/>
          <p:cNvSpPr/>
          <p:nvPr/>
        </p:nvSpPr>
        <p:spPr>
          <a:xfrm>
            <a:off x="793790" y="3335536"/>
            <a:ext cx="7556421" cy="1034415"/>
          </a:xfrm>
          <a:prstGeom prst="rect">
            <a:avLst/>
          </a:prstGeom>
          <a:noFill/>
          <a:ln/>
        </p:spPr>
        <p:txBody>
          <a:bodyPr wrap="squar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O filme "Hacker" (2015) oferece um olhar tenso sobre o mundo do cibercrime. Através da história de Nicholas Hathaway, somos confrontados com dilemas éticos e as complexidades da segurança digital.</a:t>
            </a:r>
            <a:endParaRPr lang="en-US" sz="1650" dirty="0"/>
          </a:p>
        </p:txBody>
      </p:sp>
      <p:sp>
        <p:nvSpPr>
          <p:cNvPr id="5" name="Text 2"/>
          <p:cNvSpPr/>
          <p:nvPr/>
        </p:nvSpPr>
        <p:spPr>
          <a:xfrm>
            <a:off x="793790" y="4612362"/>
            <a:ext cx="7556421" cy="344805"/>
          </a:xfrm>
          <a:prstGeom prst="rect">
            <a:avLst/>
          </a:prstGeom>
          <a:noFill/>
          <a:ln/>
        </p:spPr>
        <p:txBody>
          <a:bodyPr wrap="none" lIns="0" tIns="0" rIns="0" bIns="0" rtlCol="0" anchor="t"/>
          <a:lstStyle/>
          <a:p>
            <a:pPr algn="ctr" indent="0" marL="0">
              <a:lnSpc>
                <a:spcPts val="2700"/>
              </a:lnSpc>
              <a:buNone/>
            </a:pPr>
            <a:r>
              <a:rPr lang="en-US" sz="1650" b="1" dirty="0">
                <a:solidFill>
                  <a:srgbClr val="383838"/>
                </a:solidFill>
                <a:latin typeface="DM Sans" pitchFamily="34" charset="0"/>
                <a:ea typeface="DM Sans" pitchFamily="34" charset="-122"/>
                <a:cs typeface="DM Sans" pitchFamily="34" charset="-120"/>
              </a:rPr>
              <a:t>Autores:</a:t>
            </a:r>
            <a:endParaRPr lang="en-US" sz="1650" dirty="0"/>
          </a:p>
        </p:txBody>
      </p:sp>
      <p:sp>
        <p:nvSpPr>
          <p:cNvPr id="6" name="Text 3"/>
          <p:cNvSpPr/>
          <p:nvPr/>
        </p:nvSpPr>
        <p:spPr>
          <a:xfrm>
            <a:off x="793790" y="5199578"/>
            <a:ext cx="7556421" cy="344805"/>
          </a:xfrm>
          <a:prstGeom prst="rect">
            <a:avLst/>
          </a:prstGeom>
          <a:noFill/>
          <a:ln/>
        </p:spPr>
        <p:txBody>
          <a:bodyPr wrap="none" lIns="0" tIns="0" rIns="0" bIns="0" rtlCol="0" anchor="t"/>
          <a:lstStyle/>
          <a:p>
            <a:pPr algn="ctr" indent="0" marL="0">
              <a:lnSpc>
                <a:spcPts val="2700"/>
              </a:lnSpc>
              <a:buNone/>
            </a:pPr>
            <a:r>
              <a:rPr lang="en-US" sz="1650" dirty="0">
                <a:solidFill>
                  <a:srgbClr val="383838"/>
                </a:solidFill>
                <a:latin typeface="DM Sans" pitchFamily="34" charset="0"/>
                <a:ea typeface="DM Sans" pitchFamily="34" charset="-122"/>
                <a:cs typeface="DM Sans" pitchFamily="34" charset="-120"/>
              </a:rPr>
              <a:t>Raphael Lins - RGM: 27797660</a:t>
            </a:r>
            <a:endParaRPr lang="en-US" sz="1650" dirty="0"/>
          </a:p>
        </p:txBody>
      </p:sp>
      <p:sp>
        <p:nvSpPr>
          <p:cNvPr id="7" name="Text 4"/>
          <p:cNvSpPr/>
          <p:nvPr/>
        </p:nvSpPr>
        <p:spPr>
          <a:xfrm>
            <a:off x="793790" y="5786795"/>
            <a:ext cx="7556421" cy="344805"/>
          </a:xfrm>
          <a:prstGeom prst="rect">
            <a:avLst/>
          </a:prstGeom>
          <a:noFill/>
          <a:ln/>
        </p:spPr>
        <p:txBody>
          <a:bodyPr wrap="none" lIns="0" tIns="0" rIns="0" bIns="0" rtlCol="0" anchor="t"/>
          <a:lstStyle/>
          <a:p>
            <a:pPr algn="ctr" indent="0" marL="0">
              <a:lnSpc>
                <a:spcPts val="2700"/>
              </a:lnSpc>
              <a:buNone/>
            </a:pPr>
            <a:r>
              <a:rPr lang="en-US" sz="1650" dirty="0">
                <a:solidFill>
                  <a:srgbClr val="383838"/>
                </a:solidFill>
                <a:latin typeface="DM Sans" pitchFamily="34" charset="0"/>
                <a:ea typeface="DM Sans" pitchFamily="34" charset="-122"/>
                <a:cs typeface="DM Sans" pitchFamily="34" charset="-120"/>
              </a:rPr>
              <a:t>João Pedro - RGM: 28167333</a:t>
            </a:r>
            <a:endParaRPr lang="en-US" sz="1650" dirty="0"/>
          </a:p>
        </p:txBody>
      </p:sp>
      <p:sp>
        <p:nvSpPr>
          <p:cNvPr id="8" name="Text 5"/>
          <p:cNvSpPr/>
          <p:nvPr/>
        </p:nvSpPr>
        <p:spPr>
          <a:xfrm>
            <a:off x="793790" y="6374011"/>
            <a:ext cx="7556421" cy="344805"/>
          </a:xfrm>
          <a:prstGeom prst="rect">
            <a:avLst/>
          </a:prstGeom>
          <a:noFill/>
          <a:ln/>
        </p:spPr>
        <p:txBody>
          <a:bodyPr wrap="none" lIns="0" tIns="0" rIns="0" bIns="0" rtlCol="0" anchor="t"/>
          <a:lstStyle/>
          <a:p>
            <a:pPr algn="ctr" indent="0" marL="0">
              <a:lnSpc>
                <a:spcPts val="2700"/>
              </a:lnSpc>
              <a:buNone/>
            </a:pPr>
            <a:r>
              <a:rPr lang="en-US" sz="1650" dirty="0">
                <a:solidFill>
                  <a:srgbClr val="383838"/>
                </a:solidFill>
                <a:latin typeface="DM Sans" pitchFamily="34" charset="0"/>
                <a:ea typeface="DM Sans" pitchFamily="34" charset="-122"/>
                <a:cs typeface="DM Sans" pitchFamily="34" charset="-120"/>
              </a:rPr>
              <a:t>João Gabriel - RGM: 28017188</a:t>
            </a:r>
            <a:endParaRPr lang="en-US" sz="1650" dirty="0"/>
          </a:p>
        </p:txBody>
      </p:sp>
      <p:sp>
        <p:nvSpPr>
          <p:cNvPr id="9" name="Shape 6"/>
          <p:cNvSpPr/>
          <p:nvPr/>
        </p:nvSpPr>
        <p:spPr>
          <a:xfrm>
            <a:off x="793790" y="6977301"/>
            <a:ext cx="344686" cy="344686"/>
          </a:xfrm>
          <a:prstGeom prst="roundRect">
            <a:avLst>
              <a:gd name="adj" fmla="val 26525840"/>
            </a:avLst>
          </a:prstGeom>
          <a:noFill/>
          <a:ln w="7620">
            <a:solidFill>
              <a:srgbClr val="FFFFFF"/>
            </a:solidFill>
            <a:prstDash val="solid"/>
          </a:ln>
        </p:spPr>
      </p:sp>
      <p:pic>
        <p:nvPicPr>
          <p:cNvPr id="10" name="Image 1" descr="preencoded.png">    </p:cNvPr>
          <p:cNvPicPr>
            <a:picLocks noChangeAspect="1"/>
          </p:cNvPicPr>
          <p:nvPr/>
        </p:nvPicPr>
        <p:blipFill>
          <a:blip r:embed="rId2"/>
          <a:stretch>
            <a:fillRect/>
          </a:stretch>
        </p:blipFill>
        <p:spPr>
          <a:xfrm>
            <a:off x="801410" y="6984921"/>
            <a:ext cx="329446" cy="329446"/>
          </a:xfrm>
          <a:prstGeom prst="rect">
            <a:avLst/>
          </a:prstGeom>
        </p:spPr>
      </p:pic>
      <p:sp>
        <p:nvSpPr>
          <p:cNvPr id="11" name="Text 7"/>
          <p:cNvSpPr/>
          <p:nvPr/>
        </p:nvSpPr>
        <p:spPr>
          <a:xfrm>
            <a:off x="1246108" y="6961227"/>
            <a:ext cx="2167176" cy="376952"/>
          </a:xfrm>
          <a:prstGeom prst="rect">
            <a:avLst/>
          </a:prstGeom>
          <a:noFill/>
          <a:ln/>
        </p:spPr>
        <p:txBody>
          <a:bodyPr wrap="none" lIns="0" tIns="0" rIns="0" bIns="0" rtlCol="0" anchor="t"/>
          <a:lstStyle/>
          <a:p>
            <a:pPr algn="l" indent="0" marL="0">
              <a:lnSpc>
                <a:spcPts val="2950"/>
              </a:lnSpc>
              <a:buNone/>
            </a:pPr>
            <a:r>
              <a:rPr lang="en-US" sz="2100" b="1" dirty="0">
                <a:solidFill>
                  <a:srgbClr val="383838"/>
                </a:solidFill>
                <a:latin typeface="DM Sans Bold" pitchFamily="34" charset="0"/>
                <a:ea typeface="DM Sans Bold" pitchFamily="34" charset="-122"/>
                <a:cs typeface="DM Sans Bold" pitchFamily="34" charset="-120"/>
              </a:rPr>
              <a:t>por Raphael Lins</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59969"/>
            <a:ext cx="11005542"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Ética na Programação e Segurança Digital</a:t>
            </a:r>
            <a:endParaRPr lang="en-US" sz="4650" dirty="0"/>
          </a:p>
        </p:txBody>
      </p:sp>
      <p:sp>
        <p:nvSpPr>
          <p:cNvPr id="3" name="Text 1"/>
          <p:cNvSpPr/>
          <p:nvPr/>
        </p:nvSpPr>
        <p:spPr>
          <a:xfrm>
            <a:off x="793790" y="2971205"/>
            <a:ext cx="4578191" cy="372070"/>
          </a:xfrm>
          <a:prstGeom prst="rect">
            <a:avLst/>
          </a:prstGeom>
          <a:noFill/>
          <a:ln/>
        </p:spPr>
        <p:txBody>
          <a:bodyPr wrap="none" lIns="0" tIns="0" rIns="0" bIns="0" rtlCol="0" anchor="t"/>
          <a:lstStyle/>
          <a:p>
            <a:pPr algn="l" indent="0" marL="0">
              <a:lnSpc>
                <a:spcPts val="2900"/>
              </a:lnSpc>
              <a:buNone/>
            </a:pPr>
            <a:r>
              <a:rPr lang="en-US" sz="2300" dirty="0">
                <a:solidFill>
                  <a:srgbClr val="020202"/>
                </a:solidFill>
                <a:latin typeface="PT Serif" pitchFamily="34" charset="0"/>
                <a:ea typeface="PT Serif" pitchFamily="34" charset="-122"/>
                <a:cs typeface="PT Serif" pitchFamily="34" charset="-120"/>
              </a:rPr>
              <a:t>Responsabilidade e Consequências</a:t>
            </a:r>
            <a:endParaRPr lang="en-US" sz="2300" dirty="0"/>
          </a:p>
        </p:txBody>
      </p:sp>
      <p:sp>
        <p:nvSpPr>
          <p:cNvPr id="4" name="Text 2"/>
          <p:cNvSpPr/>
          <p:nvPr/>
        </p:nvSpPr>
        <p:spPr>
          <a:xfrm>
            <a:off x="793790" y="357008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habilidade de invadir sistemas levanta questões sobre responsabilidade e as consequências das ações dos hackers podem ser devastadoras, onde a responsabilidade individual se cruza com as consequências sociais. </a:t>
            </a:r>
            <a:endParaRPr lang="en-US" sz="1750" dirty="0"/>
          </a:p>
        </p:txBody>
      </p:sp>
      <p:sp>
        <p:nvSpPr>
          <p:cNvPr id="5" name="Text 3"/>
          <p:cNvSpPr/>
          <p:nvPr/>
        </p:nvSpPr>
        <p:spPr>
          <a:xfrm>
            <a:off x="7599521" y="2971205"/>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020202"/>
                </a:solidFill>
                <a:latin typeface="PT Serif" pitchFamily="34" charset="0"/>
                <a:ea typeface="PT Serif" pitchFamily="34" charset="-122"/>
                <a:cs typeface="PT Serif" pitchFamily="34" charset="-120"/>
              </a:rPr>
              <a:t>Uso Ético vs. Abuso</a:t>
            </a:r>
            <a:endParaRPr lang="en-US" sz="2300" dirty="0"/>
          </a:p>
        </p:txBody>
      </p:sp>
      <p:sp>
        <p:nvSpPr>
          <p:cNvPr id="6" name="Text 4"/>
          <p:cNvSpPr/>
          <p:nvPr/>
        </p:nvSpPr>
        <p:spPr>
          <a:xfrm>
            <a:off x="7599521" y="357008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linha entre usar habilidades para o bem e para fins pessoais é tênue. O filme nos faz questionar essa fronteira.</a:t>
            </a:r>
            <a:endParaRPr lang="en-US" sz="1750" dirty="0"/>
          </a:p>
        </p:txBody>
      </p:sp>
      <p:sp>
        <p:nvSpPr>
          <p:cNvPr id="7" name="Text 5"/>
          <p:cNvSpPr/>
          <p:nvPr/>
        </p:nvSpPr>
        <p:spPr>
          <a:xfrm>
            <a:off x="793790" y="548092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ética na programação envolve o uso de habilidades para o bem comum. A segurança digital busca proteger sistemas contra ameaças. A análise destaca a necessidade de profissionais da área agirem com responsabilidade, considerando o impacto de suas ações na privacidade, segurança e sociedade, e buscando sempre o uso ético da tecnologia.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8941"/>
            <a:ext cx="7556421" cy="1488519"/>
          </a:xfrm>
          <a:prstGeom prst="rect">
            <a:avLst/>
          </a:prstGeom>
          <a:noFill/>
          <a:ln/>
        </p:spPr>
        <p:txBody>
          <a:bodyPr wrap="squar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Programação para Resolver Problemas Reais</a:t>
            </a:r>
            <a:endParaRPr lang="en-US" sz="4650" dirty="0"/>
          </a:p>
        </p:txBody>
      </p:sp>
      <p:sp>
        <p:nvSpPr>
          <p:cNvPr id="4" name="Shape 1"/>
          <p:cNvSpPr/>
          <p:nvPr/>
        </p:nvSpPr>
        <p:spPr>
          <a:xfrm>
            <a:off x="6280190" y="3132772"/>
            <a:ext cx="510302" cy="510302"/>
          </a:xfrm>
          <a:prstGeom prst="roundRect">
            <a:avLst>
              <a:gd name="adj" fmla="val 6667"/>
            </a:avLst>
          </a:prstGeom>
          <a:solidFill>
            <a:srgbClr val="F2EEEE"/>
          </a:solidFill>
          <a:ln/>
        </p:spPr>
      </p:sp>
      <p:pic>
        <p:nvPicPr>
          <p:cNvPr id="5" name="Image 1" descr="preencoded.png">    </p:cNvPr>
          <p:cNvPicPr>
            <a:picLocks noChangeAspect="1"/>
          </p:cNvPicPr>
          <p:nvPr/>
        </p:nvPicPr>
        <p:blipFill>
          <a:blip r:embed="rId2"/>
          <a:stretch>
            <a:fillRect/>
          </a:stretch>
        </p:blipFill>
        <p:spPr>
          <a:xfrm>
            <a:off x="6356747" y="3164681"/>
            <a:ext cx="357188" cy="446484"/>
          </a:xfrm>
          <a:prstGeom prst="rect">
            <a:avLst/>
          </a:prstGeom>
        </p:spPr>
      </p:pic>
      <p:sp>
        <p:nvSpPr>
          <p:cNvPr id="6" name="Text 2"/>
          <p:cNvSpPr/>
          <p:nvPr/>
        </p:nvSpPr>
        <p:spPr>
          <a:xfrm>
            <a:off x="7017306" y="3132772"/>
            <a:ext cx="2927747" cy="744141"/>
          </a:xfrm>
          <a:prstGeom prst="rect">
            <a:avLst/>
          </a:prstGeom>
          <a:noFill/>
          <a:ln/>
        </p:spPr>
        <p:txBody>
          <a:bodyPr wrap="squar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Segurança Cibernética</a:t>
            </a:r>
            <a:endParaRPr lang="en-US" sz="2300" dirty="0"/>
          </a:p>
        </p:txBody>
      </p:sp>
      <p:sp>
        <p:nvSpPr>
          <p:cNvPr id="7" name="Text 3"/>
          <p:cNvSpPr/>
          <p:nvPr/>
        </p:nvSpPr>
        <p:spPr>
          <a:xfrm>
            <a:off x="7017306" y="4013002"/>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programação é vital para proteger infraestruturas críticas de ataques cibernéticos.</a:t>
            </a:r>
            <a:endParaRPr lang="en-US" sz="1750" dirty="0"/>
          </a:p>
        </p:txBody>
      </p:sp>
      <p:sp>
        <p:nvSpPr>
          <p:cNvPr id="8" name="Shape 4"/>
          <p:cNvSpPr/>
          <p:nvPr/>
        </p:nvSpPr>
        <p:spPr>
          <a:xfrm>
            <a:off x="10171867" y="3132772"/>
            <a:ext cx="510302" cy="510302"/>
          </a:xfrm>
          <a:prstGeom prst="roundRect">
            <a:avLst>
              <a:gd name="adj" fmla="val 6667"/>
            </a:avLst>
          </a:prstGeom>
          <a:solidFill>
            <a:srgbClr val="F2EEEE"/>
          </a:solidFill>
          <a:ln/>
        </p:spPr>
      </p:sp>
      <p:pic>
        <p:nvPicPr>
          <p:cNvPr id="9" name="Image 2" descr="preencoded.png">    </p:cNvPr>
          <p:cNvPicPr>
            <a:picLocks noChangeAspect="1"/>
          </p:cNvPicPr>
          <p:nvPr/>
        </p:nvPicPr>
        <p:blipFill>
          <a:blip r:embed="rId3"/>
          <a:stretch>
            <a:fillRect/>
          </a:stretch>
        </p:blipFill>
        <p:spPr>
          <a:xfrm>
            <a:off x="10248424" y="3164681"/>
            <a:ext cx="357188" cy="446484"/>
          </a:xfrm>
          <a:prstGeom prst="rect">
            <a:avLst/>
          </a:prstGeom>
        </p:spPr>
      </p:pic>
      <p:sp>
        <p:nvSpPr>
          <p:cNvPr id="10" name="Text 5"/>
          <p:cNvSpPr/>
          <p:nvPr/>
        </p:nvSpPr>
        <p:spPr>
          <a:xfrm>
            <a:off x="10908983" y="3132772"/>
            <a:ext cx="2927747"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Investigação Criminal</a:t>
            </a:r>
            <a:endParaRPr lang="en-US" sz="2300" dirty="0"/>
          </a:p>
        </p:txBody>
      </p:sp>
      <p:sp>
        <p:nvSpPr>
          <p:cNvPr id="11" name="Text 6"/>
          <p:cNvSpPr/>
          <p:nvPr/>
        </p:nvSpPr>
        <p:spPr>
          <a:xfrm>
            <a:off x="10908983" y="3640931"/>
            <a:ext cx="2927747" cy="1814513"/>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Habilidades de programação auxiliam na identificação e rastreamento de criminosos.</a:t>
            </a:r>
            <a:endParaRPr lang="en-US" sz="1750" dirty="0"/>
          </a:p>
        </p:txBody>
      </p:sp>
      <p:sp>
        <p:nvSpPr>
          <p:cNvPr id="12" name="Shape 7"/>
          <p:cNvSpPr/>
          <p:nvPr/>
        </p:nvSpPr>
        <p:spPr>
          <a:xfrm>
            <a:off x="6280190" y="5946577"/>
            <a:ext cx="510302" cy="510302"/>
          </a:xfrm>
          <a:prstGeom prst="roundRect">
            <a:avLst>
              <a:gd name="adj" fmla="val 6667"/>
            </a:avLst>
          </a:prstGeom>
          <a:solidFill>
            <a:srgbClr val="F2EEEE"/>
          </a:solidFill>
          <a:ln/>
        </p:spPr>
      </p:sp>
      <p:pic>
        <p:nvPicPr>
          <p:cNvPr id="13" name="Image 3" descr="preencoded.png">    </p:cNvPr>
          <p:cNvPicPr>
            <a:picLocks noChangeAspect="1"/>
          </p:cNvPicPr>
          <p:nvPr/>
        </p:nvPicPr>
        <p:blipFill>
          <a:blip r:embed="rId4"/>
          <a:stretch>
            <a:fillRect/>
          </a:stretch>
        </p:blipFill>
        <p:spPr>
          <a:xfrm>
            <a:off x="6356747" y="5978485"/>
            <a:ext cx="357188" cy="446484"/>
          </a:xfrm>
          <a:prstGeom prst="rect">
            <a:avLst/>
          </a:prstGeom>
        </p:spPr>
      </p:pic>
      <p:sp>
        <p:nvSpPr>
          <p:cNvPr id="14" name="Text 8"/>
          <p:cNvSpPr/>
          <p:nvPr/>
        </p:nvSpPr>
        <p:spPr>
          <a:xfrm>
            <a:off x="7017306" y="5946577"/>
            <a:ext cx="3621643"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Proteção de Infraestruturas</a:t>
            </a:r>
            <a:endParaRPr lang="en-US" sz="2300" dirty="0"/>
          </a:p>
        </p:txBody>
      </p:sp>
      <p:sp>
        <p:nvSpPr>
          <p:cNvPr id="15" name="Text 9"/>
          <p:cNvSpPr/>
          <p:nvPr/>
        </p:nvSpPr>
        <p:spPr>
          <a:xfrm>
            <a:off x="7017306" y="645473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Códigos bem elaborados podem blindar sistemas contra invasões e manipulações.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67195"/>
            <a:ext cx="9978033"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O Dilema Ético de Nicholas Hathaway</a:t>
            </a:r>
            <a:endParaRPr lang="en-US" sz="4650" dirty="0"/>
          </a:p>
        </p:txBody>
      </p:sp>
      <p:pic>
        <p:nvPicPr>
          <p:cNvPr id="3" name="Image 0" descr="preencoded.png">    </p:cNvPr>
          <p:cNvPicPr>
            <a:picLocks noChangeAspect="1"/>
          </p:cNvPicPr>
          <p:nvPr/>
        </p:nvPicPr>
        <p:blipFill>
          <a:blip r:embed="rId1"/>
          <a:stretch>
            <a:fillRect/>
          </a:stretch>
        </p:blipFill>
        <p:spPr>
          <a:xfrm>
            <a:off x="2978348" y="2565083"/>
            <a:ext cx="2152055" cy="825698"/>
          </a:xfrm>
          <a:prstGeom prst="rect">
            <a:avLst/>
          </a:prstGeom>
        </p:spPr>
      </p:pic>
      <p:sp>
        <p:nvSpPr>
          <p:cNvPr id="4" name="Text 1"/>
          <p:cNvSpPr/>
          <p:nvPr/>
        </p:nvSpPr>
        <p:spPr>
          <a:xfrm>
            <a:off x="3894892" y="2868335"/>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383838"/>
                </a:solidFill>
                <a:latin typeface="PT Serif" pitchFamily="34" charset="0"/>
                <a:ea typeface="PT Serif" pitchFamily="34" charset="-122"/>
                <a:cs typeface="PT Serif" pitchFamily="34" charset="-120"/>
              </a:rPr>
              <a:t>1</a:t>
            </a:r>
            <a:endParaRPr lang="en-US" sz="2500" dirty="0"/>
          </a:p>
        </p:txBody>
      </p:sp>
      <p:sp>
        <p:nvSpPr>
          <p:cNvPr id="5" name="Text 2"/>
          <p:cNvSpPr/>
          <p:nvPr/>
        </p:nvSpPr>
        <p:spPr>
          <a:xfrm>
            <a:off x="5357217" y="2791897"/>
            <a:ext cx="1976557"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Objetivo Maior</a:t>
            </a:r>
            <a:endParaRPr lang="en-US" sz="2300" dirty="0"/>
          </a:p>
        </p:txBody>
      </p:sp>
      <p:sp>
        <p:nvSpPr>
          <p:cNvPr id="6" name="Shape 3"/>
          <p:cNvSpPr/>
          <p:nvPr/>
        </p:nvSpPr>
        <p:spPr>
          <a:xfrm>
            <a:off x="5187077" y="3403878"/>
            <a:ext cx="8592860" cy="15240"/>
          </a:xfrm>
          <a:prstGeom prst="roundRect">
            <a:avLst>
              <a:gd name="adj" fmla="val 223256"/>
            </a:avLst>
          </a:prstGeom>
          <a:solidFill>
            <a:srgbClr val="D8D4D4"/>
          </a:solidFill>
          <a:ln/>
        </p:spPr>
      </p:sp>
      <p:pic>
        <p:nvPicPr>
          <p:cNvPr id="7" name="Image 1" descr="preencoded.png">    </p:cNvPr>
          <p:cNvPicPr>
            <a:picLocks noChangeAspect="1"/>
          </p:cNvPicPr>
          <p:nvPr/>
        </p:nvPicPr>
        <p:blipFill>
          <a:blip r:embed="rId2"/>
          <a:stretch>
            <a:fillRect/>
          </a:stretch>
        </p:blipFill>
        <p:spPr>
          <a:xfrm>
            <a:off x="1902381" y="3447455"/>
            <a:ext cx="4304109" cy="825698"/>
          </a:xfrm>
          <a:prstGeom prst="rect">
            <a:avLst/>
          </a:prstGeom>
        </p:spPr>
      </p:pic>
      <p:sp>
        <p:nvSpPr>
          <p:cNvPr id="8" name="Text 4"/>
          <p:cNvSpPr/>
          <p:nvPr/>
        </p:nvSpPr>
        <p:spPr>
          <a:xfrm>
            <a:off x="3894892" y="3660934"/>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383838"/>
                </a:solidFill>
                <a:latin typeface="PT Serif" pitchFamily="34" charset="0"/>
                <a:ea typeface="PT Serif" pitchFamily="34" charset="-122"/>
                <a:cs typeface="PT Serif" pitchFamily="34" charset="-120"/>
              </a:rPr>
              <a:t>2</a:t>
            </a:r>
            <a:endParaRPr lang="en-US" sz="2500" dirty="0"/>
          </a:p>
        </p:txBody>
      </p:sp>
      <p:sp>
        <p:nvSpPr>
          <p:cNvPr id="9" name="Text 5"/>
          <p:cNvSpPr/>
          <p:nvPr/>
        </p:nvSpPr>
        <p:spPr>
          <a:xfrm>
            <a:off x="6433304" y="3674269"/>
            <a:ext cx="115454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Invasões</a:t>
            </a:r>
            <a:endParaRPr lang="en-US" sz="2300" dirty="0"/>
          </a:p>
        </p:txBody>
      </p:sp>
      <p:sp>
        <p:nvSpPr>
          <p:cNvPr id="10" name="Shape 6"/>
          <p:cNvSpPr/>
          <p:nvPr/>
        </p:nvSpPr>
        <p:spPr>
          <a:xfrm>
            <a:off x="6263164" y="4286250"/>
            <a:ext cx="7516773" cy="15240"/>
          </a:xfrm>
          <a:prstGeom prst="roundRect">
            <a:avLst>
              <a:gd name="adj" fmla="val 223256"/>
            </a:avLst>
          </a:prstGeom>
          <a:solidFill>
            <a:srgbClr val="D8D4D4"/>
          </a:solidFill>
          <a:ln/>
        </p:spPr>
      </p:sp>
      <p:pic>
        <p:nvPicPr>
          <p:cNvPr id="11" name="Image 2" descr="preencoded.png">    </p:cNvPr>
          <p:cNvPicPr>
            <a:picLocks noChangeAspect="1"/>
          </p:cNvPicPr>
          <p:nvPr/>
        </p:nvPicPr>
        <p:blipFill>
          <a:blip r:embed="rId3"/>
          <a:stretch>
            <a:fillRect/>
          </a:stretch>
        </p:blipFill>
        <p:spPr>
          <a:xfrm>
            <a:off x="826294" y="4329827"/>
            <a:ext cx="6456164" cy="825698"/>
          </a:xfrm>
          <a:prstGeom prst="rect">
            <a:avLst/>
          </a:prstGeom>
        </p:spPr>
      </p:pic>
      <p:sp>
        <p:nvSpPr>
          <p:cNvPr id="12" name="Text 7"/>
          <p:cNvSpPr/>
          <p:nvPr/>
        </p:nvSpPr>
        <p:spPr>
          <a:xfrm>
            <a:off x="3894773" y="454330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383838"/>
                </a:solidFill>
                <a:latin typeface="PT Serif" pitchFamily="34" charset="0"/>
                <a:ea typeface="PT Serif" pitchFamily="34" charset="-122"/>
                <a:cs typeface="PT Serif" pitchFamily="34" charset="-120"/>
              </a:rPr>
              <a:t>3</a:t>
            </a:r>
            <a:endParaRPr lang="en-US" sz="2500" dirty="0"/>
          </a:p>
        </p:txBody>
      </p:sp>
      <p:sp>
        <p:nvSpPr>
          <p:cNvPr id="13" name="Text 8"/>
          <p:cNvSpPr/>
          <p:nvPr/>
        </p:nvSpPr>
        <p:spPr>
          <a:xfrm>
            <a:off x="7509272" y="4556641"/>
            <a:ext cx="170699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Manipulação</a:t>
            </a:r>
            <a:endParaRPr lang="en-US" sz="2300" dirty="0"/>
          </a:p>
        </p:txBody>
      </p:sp>
      <p:sp>
        <p:nvSpPr>
          <p:cNvPr id="14" name="Text 9"/>
          <p:cNvSpPr/>
          <p:nvPr/>
        </p:nvSpPr>
        <p:spPr>
          <a:xfrm>
            <a:off x="793790" y="5410676"/>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As ações de Hathaway envolvem invasões e manipulação de dados. O filme nos leva a refletir sobre os limites do uso de habilidades técnicas. Um hacker libertado da prisão para auxiliar em uma investigação cibernética, enfrenta um dilema ético complexo. Ele precisa usar suas habilidades, antes aplicadas em atividades ilegais, para deter um criminoso que ameaça a segurança global, o que o leva a questionar os limites da justiça e a tênue linha entre o bem e o mal no mundo digital.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8203"/>
            <a:ext cx="7556421" cy="1339691"/>
          </a:xfrm>
          <a:prstGeom prst="rect">
            <a:avLst/>
          </a:prstGeom>
          <a:noFill/>
          <a:ln/>
        </p:spPr>
        <p:txBody>
          <a:bodyPr wrap="square" lIns="0" tIns="0" rIns="0" bIns="0" rtlCol="0" anchor="t"/>
          <a:lstStyle/>
          <a:p>
            <a:pPr algn="l" indent="0" marL="0">
              <a:lnSpc>
                <a:spcPts val="5250"/>
              </a:lnSpc>
              <a:buNone/>
            </a:pPr>
            <a:r>
              <a:rPr lang="en-US" sz="4200" dirty="0">
                <a:solidFill>
                  <a:srgbClr val="020202"/>
                </a:solidFill>
                <a:latin typeface="PT Serif" pitchFamily="34" charset="0"/>
                <a:ea typeface="PT Serif" pitchFamily="34" charset="-122"/>
                <a:cs typeface="PT Serif" pitchFamily="34" charset="-120"/>
              </a:rPr>
              <a:t>Conhecimentos de Programação em Ação</a:t>
            </a:r>
            <a:endParaRPr lang="en-US" sz="4200" dirty="0"/>
          </a:p>
        </p:txBody>
      </p:sp>
      <p:sp>
        <p:nvSpPr>
          <p:cNvPr id="4" name="Shape 1"/>
          <p:cNvSpPr/>
          <p:nvPr/>
        </p:nvSpPr>
        <p:spPr>
          <a:xfrm>
            <a:off x="6509742" y="2504003"/>
            <a:ext cx="22860" cy="3984308"/>
          </a:xfrm>
          <a:prstGeom prst="roundRect">
            <a:avLst>
              <a:gd name="adj" fmla="val 133954"/>
            </a:avLst>
          </a:prstGeom>
          <a:solidFill>
            <a:srgbClr val="D8D4D4"/>
          </a:solidFill>
          <a:ln/>
        </p:spPr>
      </p:sp>
      <p:sp>
        <p:nvSpPr>
          <p:cNvPr id="5" name="Shape 2"/>
          <p:cNvSpPr/>
          <p:nvPr/>
        </p:nvSpPr>
        <p:spPr>
          <a:xfrm>
            <a:off x="6716494" y="2951678"/>
            <a:ext cx="612338" cy="22860"/>
          </a:xfrm>
          <a:prstGeom prst="roundRect">
            <a:avLst>
              <a:gd name="adj" fmla="val 133954"/>
            </a:avLst>
          </a:prstGeom>
          <a:solidFill>
            <a:srgbClr val="D8D4D4"/>
          </a:solidFill>
          <a:ln/>
        </p:spPr>
      </p:sp>
      <p:sp>
        <p:nvSpPr>
          <p:cNvPr id="6" name="Shape 3"/>
          <p:cNvSpPr/>
          <p:nvPr/>
        </p:nvSpPr>
        <p:spPr>
          <a:xfrm>
            <a:off x="6280130" y="2733556"/>
            <a:ext cx="459224" cy="459224"/>
          </a:xfrm>
          <a:prstGeom prst="roundRect">
            <a:avLst>
              <a:gd name="adj" fmla="val 6668"/>
            </a:avLst>
          </a:prstGeom>
          <a:solidFill>
            <a:srgbClr val="F2EEEE"/>
          </a:solidFill>
          <a:ln/>
        </p:spPr>
      </p:sp>
      <p:pic>
        <p:nvPicPr>
          <p:cNvPr id="7" name="Image 1" descr="preencoded.png">    </p:cNvPr>
          <p:cNvPicPr>
            <a:picLocks noChangeAspect="1"/>
          </p:cNvPicPr>
          <p:nvPr/>
        </p:nvPicPr>
        <p:blipFill>
          <a:blip r:embed="rId2"/>
          <a:stretch>
            <a:fillRect/>
          </a:stretch>
        </p:blipFill>
        <p:spPr>
          <a:xfrm>
            <a:off x="6348948" y="2762190"/>
            <a:ext cx="321469" cy="401836"/>
          </a:xfrm>
          <a:prstGeom prst="rect">
            <a:avLst/>
          </a:prstGeom>
        </p:spPr>
      </p:pic>
      <p:sp>
        <p:nvSpPr>
          <p:cNvPr id="8" name="Text 4"/>
          <p:cNvSpPr/>
          <p:nvPr/>
        </p:nvSpPr>
        <p:spPr>
          <a:xfrm>
            <a:off x="7530465" y="2708077"/>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Invasão de Sistemas</a:t>
            </a:r>
            <a:endParaRPr lang="en-US" sz="2100" dirty="0"/>
          </a:p>
        </p:txBody>
      </p:sp>
      <p:sp>
        <p:nvSpPr>
          <p:cNvPr id="9" name="Text 5"/>
          <p:cNvSpPr/>
          <p:nvPr/>
        </p:nvSpPr>
        <p:spPr>
          <a:xfrm>
            <a:off x="7530465" y="3165277"/>
            <a:ext cx="6306145" cy="326708"/>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Personagens usam programação para acessar sistemas restritos.</a:t>
            </a:r>
            <a:endParaRPr lang="en-US" sz="1600" dirty="0"/>
          </a:p>
        </p:txBody>
      </p:sp>
      <p:sp>
        <p:nvSpPr>
          <p:cNvPr id="10" name="Shape 6"/>
          <p:cNvSpPr/>
          <p:nvPr/>
        </p:nvSpPr>
        <p:spPr>
          <a:xfrm>
            <a:off x="6716494" y="4347805"/>
            <a:ext cx="612338" cy="22860"/>
          </a:xfrm>
          <a:prstGeom prst="roundRect">
            <a:avLst>
              <a:gd name="adj" fmla="val 133954"/>
            </a:avLst>
          </a:prstGeom>
          <a:solidFill>
            <a:srgbClr val="D8D4D4"/>
          </a:solidFill>
          <a:ln/>
        </p:spPr>
      </p:sp>
      <p:sp>
        <p:nvSpPr>
          <p:cNvPr id="11" name="Shape 7"/>
          <p:cNvSpPr/>
          <p:nvPr/>
        </p:nvSpPr>
        <p:spPr>
          <a:xfrm>
            <a:off x="6280130" y="4129683"/>
            <a:ext cx="459224" cy="459224"/>
          </a:xfrm>
          <a:prstGeom prst="roundRect">
            <a:avLst>
              <a:gd name="adj" fmla="val 6668"/>
            </a:avLst>
          </a:prstGeom>
          <a:solidFill>
            <a:srgbClr val="F2EEEE"/>
          </a:solidFill>
          <a:ln/>
        </p:spPr>
      </p:sp>
      <p:pic>
        <p:nvPicPr>
          <p:cNvPr id="12" name="Image 2" descr="preencoded.png">    </p:cNvPr>
          <p:cNvPicPr>
            <a:picLocks noChangeAspect="1"/>
          </p:cNvPicPr>
          <p:nvPr/>
        </p:nvPicPr>
        <p:blipFill>
          <a:blip r:embed="rId3"/>
          <a:stretch>
            <a:fillRect/>
          </a:stretch>
        </p:blipFill>
        <p:spPr>
          <a:xfrm>
            <a:off x="6348948" y="4158317"/>
            <a:ext cx="321469" cy="401836"/>
          </a:xfrm>
          <a:prstGeom prst="rect">
            <a:avLst/>
          </a:prstGeom>
        </p:spPr>
      </p:pic>
      <p:sp>
        <p:nvSpPr>
          <p:cNvPr id="13" name="Text 8"/>
          <p:cNvSpPr/>
          <p:nvPr/>
        </p:nvSpPr>
        <p:spPr>
          <a:xfrm>
            <a:off x="7530465" y="4104203"/>
            <a:ext cx="3435787" cy="334804"/>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Rastreamento de Criminosos</a:t>
            </a:r>
            <a:endParaRPr lang="en-US" sz="2100" dirty="0"/>
          </a:p>
        </p:txBody>
      </p:sp>
      <p:sp>
        <p:nvSpPr>
          <p:cNvPr id="14" name="Text 9"/>
          <p:cNvSpPr/>
          <p:nvPr/>
        </p:nvSpPr>
        <p:spPr>
          <a:xfrm>
            <a:off x="7530465" y="4561403"/>
            <a:ext cx="6306145" cy="326708"/>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Códigos complexos ajudam a localizar cibercriminosos.</a:t>
            </a:r>
            <a:endParaRPr lang="en-US" sz="1600" dirty="0"/>
          </a:p>
        </p:txBody>
      </p:sp>
      <p:sp>
        <p:nvSpPr>
          <p:cNvPr id="15" name="Shape 10"/>
          <p:cNvSpPr/>
          <p:nvPr/>
        </p:nvSpPr>
        <p:spPr>
          <a:xfrm>
            <a:off x="6716494" y="5743932"/>
            <a:ext cx="612338" cy="22860"/>
          </a:xfrm>
          <a:prstGeom prst="roundRect">
            <a:avLst>
              <a:gd name="adj" fmla="val 133954"/>
            </a:avLst>
          </a:prstGeom>
          <a:solidFill>
            <a:srgbClr val="D8D4D4"/>
          </a:solidFill>
          <a:ln/>
        </p:spPr>
      </p:sp>
      <p:sp>
        <p:nvSpPr>
          <p:cNvPr id="16" name="Shape 11"/>
          <p:cNvSpPr/>
          <p:nvPr/>
        </p:nvSpPr>
        <p:spPr>
          <a:xfrm>
            <a:off x="6280130" y="5525810"/>
            <a:ext cx="459224" cy="459224"/>
          </a:xfrm>
          <a:prstGeom prst="roundRect">
            <a:avLst>
              <a:gd name="adj" fmla="val 6668"/>
            </a:avLst>
          </a:prstGeom>
          <a:solidFill>
            <a:srgbClr val="F2EEEE"/>
          </a:solidFill>
          <a:ln/>
        </p:spPr>
      </p:sp>
      <p:pic>
        <p:nvPicPr>
          <p:cNvPr id="17" name="Image 3" descr="preencoded.png">    </p:cNvPr>
          <p:cNvPicPr>
            <a:picLocks noChangeAspect="1"/>
          </p:cNvPicPr>
          <p:nvPr/>
        </p:nvPicPr>
        <p:blipFill>
          <a:blip r:embed="rId4"/>
          <a:stretch>
            <a:fillRect/>
          </a:stretch>
        </p:blipFill>
        <p:spPr>
          <a:xfrm>
            <a:off x="6348948" y="5554444"/>
            <a:ext cx="321469" cy="401836"/>
          </a:xfrm>
          <a:prstGeom prst="rect">
            <a:avLst/>
          </a:prstGeom>
        </p:spPr>
      </p:pic>
      <p:sp>
        <p:nvSpPr>
          <p:cNvPr id="18" name="Text 12"/>
          <p:cNvSpPr/>
          <p:nvPr/>
        </p:nvSpPr>
        <p:spPr>
          <a:xfrm>
            <a:off x="7530465" y="5500330"/>
            <a:ext cx="2688312" cy="334804"/>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Manipulação de Dados</a:t>
            </a:r>
            <a:endParaRPr lang="en-US" sz="2100" dirty="0"/>
          </a:p>
        </p:txBody>
      </p:sp>
      <p:sp>
        <p:nvSpPr>
          <p:cNvPr id="19" name="Text 13"/>
          <p:cNvSpPr/>
          <p:nvPr/>
        </p:nvSpPr>
        <p:spPr>
          <a:xfrm>
            <a:off x="7530465" y="5957530"/>
            <a:ext cx="6306145" cy="326708"/>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Informações são alteradas para atingir objetivos específicos.</a:t>
            </a:r>
            <a:endParaRPr lang="en-US" sz="1600" dirty="0"/>
          </a:p>
        </p:txBody>
      </p:sp>
      <p:sp>
        <p:nvSpPr>
          <p:cNvPr id="20" name="Text 14"/>
          <p:cNvSpPr/>
          <p:nvPr/>
        </p:nvSpPr>
        <p:spPr>
          <a:xfrm>
            <a:off x="6280190" y="6717863"/>
            <a:ext cx="7556421" cy="653415"/>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Hathaway demonstra habilidades em programação de baixo nível e engenharia social.</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2831"/>
            <a:ext cx="8629055"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Abordagens Tecnológicas e Ética</a:t>
            </a:r>
            <a:endParaRPr lang="en-US" sz="4650" dirty="0"/>
          </a:p>
        </p:txBody>
      </p:sp>
      <p:sp>
        <p:nvSpPr>
          <p:cNvPr id="3" name="Text 1"/>
          <p:cNvSpPr/>
          <p:nvPr/>
        </p:nvSpPr>
        <p:spPr>
          <a:xfrm>
            <a:off x="1715453" y="2810828"/>
            <a:ext cx="2977039" cy="372070"/>
          </a:xfrm>
          <a:prstGeom prst="rect">
            <a:avLst/>
          </a:prstGeom>
          <a:noFill/>
          <a:ln/>
        </p:spPr>
        <p:txBody>
          <a:bodyPr wrap="none" lIns="0" tIns="0" rIns="0" bIns="0" rtlCol="0" anchor="t"/>
          <a:lstStyle/>
          <a:p>
            <a:pPr algn="r" indent="0" marL="0">
              <a:lnSpc>
                <a:spcPts val="2900"/>
              </a:lnSpc>
              <a:buNone/>
            </a:pPr>
            <a:r>
              <a:rPr lang="en-US" sz="2300" dirty="0">
                <a:solidFill>
                  <a:srgbClr val="383838"/>
                </a:solidFill>
                <a:latin typeface="PT Serif" pitchFamily="34" charset="0"/>
                <a:ea typeface="PT Serif" pitchFamily="34" charset="-122"/>
                <a:cs typeface="PT Serif" pitchFamily="34" charset="-120"/>
              </a:rPr>
              <a:t>Colaboração</a:t>
            </a:r>
            <a:endParaRPr lang="en-US" sz="2300" dirty="0"/>
          </a:p>
        </p:txBody>
      </p:sp>
      <p:pic>
        <p:nvPicPr>
          <p:cNvPr id="4" name="Image 0" descr="preencoded.png">    </p:cNvPr>
          <p:cNvPicPr>
            <a:picLocks noChangeAspect="1"/>
          </p:cNvPicPr>
          <p:nvPr/>
        </p:nvPicPr>
        <p:blipFill>
          <a:blip r:embed="rId1"/>
          <a:stretch>
            <a:fillRect/>
          </a:stretch>
        </p:blipFill>
        <p:spPr>
          <a:xfrm>
            <a:off x="5032653" y="1940719"/>
            <a:ext cx="4564975" cy="4564975"/>
          </a:xfrm>
          <a:prstGeom prst="rect">
            <a:avLst/>
          </a:prstGeom>
        </p:spPr>
      </p:pic>
      <p:sp>
        <p:nvSpPr>
          <p:cNvPr id="5" name="Text 2"/>
          <p:cNvSpPr/>
          <p:nvPr/>
        </p:nvSpPr>
        <p:spPr>
          <a:xfrm>
            <a:off x="6226731" y="2703790"/>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1</a:t>
            </a:r>
            <a:endParaRPr lang="en-US" sz="2650" dirty="0"/>
          </a:p>
        </p:txBody>
      </p:sp>
      <p:sp>
        <p:nvSpPr>
          <p:cNvPr id="6" name="Text 3"/>
          <p:cNvSpPr/>
          <p:nvPr/>
        </p:nvSpPr>
        <p:spPr>
          <a:xfrm>
            <a:off x="9937790" y="281082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Compartilhamento</a:t>
            </a:r>
            <a:endParaRPr lang="en-US" sz="2300" dirty="0"/>
          </a:p>
        </p:txBody>
      </p:sp>
      <p:pic>
        <p:nvPicPr>
          <p:cNvPr id="7" name="Image 1" descr="preencoded.png">    </p:cNvPr>
          <p:cNvPicPr>
            <a:picLocks noChangeAspect="1"/>
          </p:cNvPicPr>
          <p:nvPr/>
        </p:nvPicPr>
        <p:blipFill>
          <a:blip r:embed="rId2"/>
          <a:stretch>
            <a:fillRect/>
          </a:stretch>
        </p:blipFill>
        <p:spPr>
          <a:xfrm>
            <a:off x="5032653" y="1940719"/>
            <a:ext cx="4564975" cy="4564975"/>
          </a:xfrm>
          <a:prstGeom prst="rect">
            <a:avLst/>
          </a:prstGeom>
        </p:spPr>
      </p:pic>
      <p:sp>
        <p:nvSpPr>
          <p:cNvPr id="8" name="Text 4"/>
          <p:cNvSpPr/>
          <p:nvPr/>
        </p:nvSpPr>
        <p:spPr>
          <a:xfrm>
            <a:off x="8452604" y="309229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2</a:t>
            </a:r>
            <a:endParaRPr lang="en-US" sz="2650" dirty="0"/>
          </a:p>
        </p:txBody>
      </p:sp>
      <p:sp>
        <p:nvSpPr>
          <p:cNvPr id="9" name="Text 5"/>
          <p:cNvSpPr/>
          <p:nvPr/>
        </p:nvSpPr>
        <p:spPr>
          <a:xfrm>
            <a:off x="9937790" y="526339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Respeito</a:t>
            </a:r>
            <a:endParaRPr lang="en-US" sz="2300" dirty="0"/>
          </a:p>
        </p:txBody>
      </p:sp>
      <p:pic>
        <p:nvPicPr>
          <p:cNvPr id="10" name="Image 2" descr="preencoded.png">    </p:cNvPr>
          <p:cNvPicPr>
            <a:picLocks noChangeAspect="1"/>
          </p:cNvPicPr>
          <p:nvPr/>
        </p:nvPicPr>
        <p:blipFill>
          <a:blip r:embed="rId3"/>
          <a:stretch>
            <a:fillRect/>
          </a:stretch>
        </p:blipFill>
        <p:spPr>
          <a:xfrm>
            <a:off x="5032653" y="1940719"/>
            <a:ext cx="4564975" cy="4564975"/>
          </a:xfrm>
          <a:prstGeom prst="rect">
            <a:avLst/>
          </a:prstGeom>
        </p:spPr>
      </p:pic>
      <p:sp>
        <p:nvSpPr>
          <p:cNvPr id="11" name="Text 6"/>
          <p:cNvSpPr/>
          <p:nvPr/>
        </p:nvSpPr>
        <p:spPr>
          <a:xfrm>
            <a:off x="8064103" y="5318165"/>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3</a:t>
            </a:r>
            <a:endParaRPr lang="en-US" sz="2650" dirty="0"/>
          </a:p>
        </p:txBody>
      </p:sp>
      <p:sp>
        <p:nvSpPr>
          <p:cNvPr id="12" name="Text 7"/>
          <p:cNvSpPr/>
          <p:nvPr/>
        </p:nvSpPr>
        <p:spPr>
          <a:xfrm>
            <a:off x="1715453" y="5263396"/>
            <a:ext cx="2977039" cy="372070"/>
          </a:xfrm>
          <a:prstGeom prst="rect">
            <a:avLst/>
          </a:prstGeom>
          <a:noFill/>
          <a:ln/>
        </p:spPr>
        <p:txBody>
          <a:bodyPr wrap="none" lIns="0" tIns="0" rIns="0" bIns="0" rtlCol="0" anchor="t"/>
          <a:lstStyle/>
          <a:p>
            <a:pPr algn="r" indent="0" marL="0">
              <a:lnSpc>
                <a:spcPts val="2900"/>
              </a:lnSpc>
              <a:buNone/>
            </a:pPr>
            <a:r>
              <a:rPr lang="en-US" sz="2300" dirty="0">
                <a:solidFill>
                  <a:srgbClr val="383838"/>
                </a:solidFill>
                <a:latin typeface="PT Serif" pitchFamily="34" charset="0"/>
                <a:ea typeface="PT Serif" pitchFamily="34" charset="-122"/>
                <a:cs typeface="PT Serif" pitchFamily="34" charset="-120"/>
              </a:rPr>
              <a:t>Transparência</a:t>
            </a:r>
            <a:endParaRPr lang="en-US" sz="2300" dirty="0"/>
          </a:p>
        </p:txBody>
      </p:sp>
      <p:pic>
        <p:nvPicPr>
          <p:cNvPr id="13" name="Image 3" descr="preencoded.png">    </p:cNvPr>
          <p:cNvPicPr>
            <a:picLocks noChangeAspect="1"/>
          </p:cNvPicPr>
          <p:nvPr/>
        </p:nvPicPr>
        <p:blipFill>
          <a:blip r:embed="rId4"/>
          <a:stretch>
            <a:fillRect/>
          </a:stretch>
        </p:blipFill>
        <p:spPr>
          <a:xfrm>
            <a:off x="5032653" y="1940719"/>
            <a:ext cx="4564975" cy="4564975"/>
          </a:xfrm>
          <a:prstGeom prst="rect">
            <a:avLst/>
          </a:prstGeom>
        </p:spPr>
      </p:pic>
      <p:sp>
        <p:nvSpPr>
          <p:cNvPr id="14" name="Text 8"/>
          <p:cNvSpPr/>
          <p:nvPr/>
        </p:nvSpPr>
        <p:spPr>
          <a:xfrm>
            <a:off x="5838230" y="4929664"/>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4</a:t>
            </a:r>
            <a:endParaRPr lang="en-US" sz="2650" dirty="0"/>
          </a:p>
        </p:txBody>
      </p:sp>
      <p:sp>
        <p:nvSpPr>
          <p:cNvPr id="15" name="Text 9"/>
          <p:cNvSpPr/>
          <p:nvPr/>
        </p:nvSpPr>
        <p:spPr>
          <a:xfrm>
            <a:off x="793790" y="67608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colaboração entre agências poderia ser mais eficiente com maior compartilhamento de informações. É fundamental o respeito pelas leis e regulamentações.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68417"/>
            <a:ext cx="7556421" cy="1413986"/>
          </a:xfrm>
          <a:prstGeom prst="rect">
            <a:avLst/>
          </a:prstGeom>
          <a:noFill/>
          <a:ln/>
        </p:spPr>
        <p:txBody>
          <a:bodyPr wrap="square" lIns="0" tIns="0" rIns="0" bIns="0" rtlCol="0" anchor="t"/>
          <a:lstStyle/>
          <a:p>
            <a:pPr algn="l" indent="0" marL="0">
              <a:lnSpc>
                <a:spcPts val="5550"/>
              </a:lnSpc>
              <a:buNone/>
            </a:pPr>
            <a:r>
              <a:rPr lang="en-US" sz="4450" dirty="0">
                <a:solidFill>
                  <a:srgbClr val="020202"/>
                </a:solidFill>
                <a:latin typeface="PT Serif" pitchFamily="34" charset="0"/>
                <a:ea typeface="PT Serif" pitchFamily="34" charset="-122"/>
                <a:cs typeface="PT Serif" pitchFamily="34" charset="-120"/>
              </a:rPr>
              <a:t>O Impacto das Escolhas dos Protagonistas</a:t>
            </a:r>
            <a:endParaRPr lang="en-US" sz="4450" dirty="0"/>
          </a:p>
        </p:txBody>
      </p:sp>
      <p:pic>
        <p:nvPicPr>
          <p:cNvPr id="4" name="Image 1" descr="preencoded.png">    </p:cNvPr>
          <p:cNvPicPr>
            <a:picLocks noChangeAspect="1"/>
          </p:cNvPicPr>
          <p:nvPr/>
        </p:nvPicPr>
        <p:blipFill>
          <a:blip r:embed="rId2"/>
          <a:stretch>
            <a:fillRect/>
          </a:stretch>
        </p:blipFill>
        <p:spPr>
          <a:xfrm>
            <a:off x="793790" y="2405539"/>
            <a:ext cx="1077397" cy="1292900"/>
          </a:xfrm>
          <a:prstGeom prst="rect">
            <a:avLst/>
          </a:prstGeom>
        </p:spPr>
      </p:pic>
      <p:sp>
        <p:nvSpPr>
          <p:cNvPr id="5" name="Text 1"/>
          <p:cNvSpPr/>
          <p:nvPr/>
        </p:nvSpPr>
        <p:spPr>
          <a:xfrm>
            <a:off x="2194322" y="2620923"/>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383838"/>
                </a:solidFill>
                <a:latin typeface="PT Serif" pitchFamily="34" charset="0"/>
                <a:ea typeface="PT Serif" pitchFamily="34" charset="-122"/>
                <a:cs typeface="PT Serif" pitchFamily="34" charset="-120"/>
              </a:rPr>
              <a:t>Ética</a:t>
            </a:r>
            <a:endParaRPr lang="en-US" sz="2200" dirty="0"/>
          </a:p>
        </p:txBody>
      </p:sp>
      <p:sp>
        <p:nvSpPr>
          <p:cNvPr id="6" name="Text 2"/>
          <p:cNvSpPr/>
          <p:nvPr/>
        </p:nvSpPr>
        <p:spPr>
          <a:xfrm>
            <a:off x="2194322" y="3103483"/>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As escolhas impactam a ética na programação.</a:t>
            </a:r>
            <a:endParaRPr lang="en-US" sz="1650" dirty="0"/>
          </a:p>
        </p:txBody>
      </p:sp>
      <p:pic>
        <p:nvPicPr>
          <p:cNvPr id="7" name="Image 2" descr="preencoded.png">    </p:cNvPr>
          <p:cNvPicPr>
            <a:picLocks noChangeAspect="1"/>
          </p:cNvPicPr>
          <p:nvPr/>
        </p:nvPicPr>
        <p:blipFill>
          <a:blip r:embed="rId3"/>
          <a:stretch>
            <a:fillRect/>
          </a:stretch>
        </p:blipFill>
        <p:spPr>
          <a:xfrm>
            <a:off x="793790" y="3698438"/>
            <a:ext cx="1077397" cy="1292900"/>
          </a:xfrm>
          <a:prstGeom prst="rect">
            <a:avLst/>
          </a:prstGeom>
        </p:spPr>
      </p:pic>
      <p:sp>
        <p:nvSpPr>
          <p:cNvPr id="8" name="Text 3"/>
          <p:cNvSpPr/>
          <p:nvPr/>
        </p:nvSpPr>
        <p:spPr>
          <a:xfrm>
            <a:off x="2194322" y="3913823"/>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383838"/>
                </a:solidFill>
                <a:latin typeface="PT Serif" pitchFamily="34" charset="0"/>
                <a:ea typeface="PT Serif" pitchFamily="34" charset="-122"/>
                <a:cs typeface="PT Serif" pitchFamily="34" charset="-120"/>
              </a:rPr>
              <a:t>Limites</a:t>
            </a:r>
            <a:endParaRPr lang="en-US" sz="2200" dirty="0"/>
          </a:p>
        </p:txBody>
      </p:sp>
      <p:sp>
        <p:nvSpPr>
          <p:cNvPr id="9" name="Text 4"/>
          <p:cNvSpPr/>
          <p:nvPr/>
        </p:nvSpPr>
        <p:spPr>
          <a:xfrm>
            <a:off x="2194322" y="4396383"/>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Há limites para o uso de habilidades técnicas.</a:t>
            </a:r>
            <a:endParaRPr lang="en-US" sz="1650" dirty="0"/>
          </a:p>
        </p:txBody>
      </p:sp>
      <p:pic>
        <p:nvPicPr>
          <p:cNvPr id="10" name="Image 3" descr="preencoded.png">    </p:cNvPr>
          <p:cNvPicPr>
            <a:picLocks noChangeAspect="1"/>
          </p:cNvPicPr>
          <p:nvPr/>
        </p:nvPicPr>
        <p:blipFill>
          <a:blip r:embed="rId4"/>
          <a:stretch>
            <a:fillRect/>
          </a:stretch>
        </p:blipFill>
        <p:spPr>
          <a:xfrm>
            <a:off x="793790" y="4991338"/>
            <a:ext cx="1077397" cy="1292900"/>
          </a:xfrm>
          <a:prstGeom prst="rect">
            <a:avLst/>
          </a:prstGeom>
        </p:spPr>
      </p:pic>
      <p:sp>
        <p:nvSpPr>
          <p:cNvPr id="11" name="Text 5"/>
          <p:cNvSpPr/>
          <p:nvPr/>
        </p:nvSpPr>
        <p:spPr>
          <a:xfrm>
            <a:off x="2194322" y="5206722"/>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383838"/>
                </a:solidFill>
                <a:latin typeface="PT Serif" pitchFamily="34" charset="0"/>
                <a:ea typeface="PT Serif" pitchFamily="34" charset="-122"/>
                <a:cs typeface="PT Serif" pitchFamily="34" charset="-120"/>
              </a:rPr>
              <a:t>Poder</a:t>
            </a:r>
            <a:endParaRPr lang="en-US" sz="2200" dirty="0"/>
          </a:p>
        </p:txBody>
      </p:sp>
      <p:sp>
        <p:nvSpPr>
          <p:cNvPr id="12" name="Text 6"/>
          <p:cNvSpPr/>
          <p:nvPr/>
        </p:nvSpPr>
        <p:spPr>
          <a:xfrm>
            <a:off x="2194322" y="5689282"/>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A programação traz grande responsabilidade.</a:t>
            </a:r>
            <a:endParaRPr lang="en-US" sz="1650" dirty="0"/>
          </a:p>
        </p:txBody>
      </p:sp>
      <p:sp>
        <p:nvSpPr>
          <p:cNvPr id="13" name="Text 7"/>
          <p:cNvSpPr/>
          <p:nvPr/>
        </p:nvSpPr>
        <p:spPr>
          <a:xfrm>
            <a:off x="793790" y="6526649"/>
            <a:ext cx="7556421" cy="1034415"/>
          </a:xfrm>
          <a:prstGeom prst="rect">
            <a:avLst/>
          </a:prstGeom>
          <a:noFill/>
          <a:ln/>
        </p:spPr>
        <p:txBody>
          <a:bodyPr wrap="squar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As O filme explora a justificativa dos meios, o poder da tecnologia como arma de duplo gume e a busca por redenção, convidando o público a refletir sobre a complexidade da moralidade no contexto digital.</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2025-03-26T21:53:08Z</dcterms:created>
  <dcterms:modified xsi:type="dcterms:W3CDTF">2025-03-26T21:53:08Z</dcterms:modified>
</cp:coreProperties>
</file>